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28"/>
  </p:notesMasterIdLst>
  <p:sldIdLst>
    <p:sldId id="256" r:id="rId3"/>
    <p:sldId id="308" r:id="rId4"/>
    <p:sldId id="259" r:id="rId5"/>
    <p:sldId id="258" r:id="rId6"/>
    <p:sldId id="314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311" r:id="rId15"/>
    <p:sldId id="312" r:id="rId16"/>
    <p:sldId id="310" r:id="rId17"/>
    <p:sldId id="313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80" r:id="rId26"/>
    <p:sldId id="281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Helvetica Neue" panose="020B0604020202020204" charset="0"/>
      <p:regular r:id="rId33"/>
      <p:bold r:id="rId34"/>
      <p:italic r:id="rId35"/>
      <p:boldItalic r:id="rId36"/>
    </p:embeddedFont>
    <p:embeddedFont>
      <p:font typeface="Corbel" panose="020B05030202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gtF/my4DvWBOB95LC4kSOf2ylR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098745A-32A5-4107-AE6C-CCC421F6A7F0}">
  <a:tblStyle styleId="{C098745A-32A5-4107-AE6C-CCC421F6A7F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-82" y="-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73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875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7" name="Google Shape;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d93fd5d69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dd93fd5d69_2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gdd93fd5d69_2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10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bedab8a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bedab8a05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gdbedab8a05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edab8a0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edab8a05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dbedab8a05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edab8a0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edab8a05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dbedab8a05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edab8a0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edab8a05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dbedab8a05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14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edab8a0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edab8a05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dbedab8a05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bedab8a05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bedab8a05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gdbedab8a05_0_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edab8a05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dbedab8a0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edab8a05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dbedab8a0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d93fd5d6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gdd93fd5d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d93fd5d69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gdd93fd5d6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d93fd5d6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dd93fd5d69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7" name="Google Shape;237;gdd93fd5d69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22</a:t>
            </a:fld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d93fd5d69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d93fd5d69_2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" name="Google Shape;263;gdd93fd5d69_2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23</a:t>
            </a:fld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ffe815a5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ffe815a58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0" name="Google Shape;290;gdffe815a58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24</a:t>
            </a:fld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9" name="Google Shape;29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25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bedab8a0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dbedab8a0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gdbedab8a0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bedab8a05_0_2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gdbedab8a0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bedab8a05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gdbedab8a0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bedab8a05_0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23;gdbedab8a0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bedab8a05_0_2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dbedab8a0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upttitelfolie 1 1">
  <p:cSld name="Haupttitelfolie_1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5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1193137"/>
            <a:ext cx="9889949" cy="39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5"/>
          <p:cNvSpPr/>
          <p:nvPr/>
        </p:nvSpPr>
        <p:spPr>
          <a:xfrm flipH="1">
            <a:off x="-2622731" y="1874831"/>
            <a:ext cx="8070075" cy="3714750"/>
          </a:xfrm>
          <a:prstGeom prst="parallelogram">
            <a:avLst>
              <a:gd name="adj" fmla="val 46440"/>
            </a:avLst>
          </a:prstGeom>
          <a:solidFill>
            <a:srgbClr val="0031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5"/>
          <p:cNvSpPr/>
          <p:nvPr/>
        </p:nvSpPr>
        <p:spPr>
          <a:xfrm flipH="1">
            <a:off x="-2925206" y="1193138"/>
            <a:ext cx="8070075" cy="3714750"/>
          </a:xfrm>
          <a:prstGeom prst="parallelogram">
            <a:avLst>
              <a:gd name="adj" fmla="val 46440"/>
            </a:avLst>
          </a:prstGeom>
          <a:solidFill>
            <a:srgbClr val="0031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5"/>
          <p:cNvSpPr txBox="1"/>
          <p:nvPr/>
        </p:nvSpPr>
        <p:spPr>
          <a:xfrm>
            <a:off x="614681" y="1874831"/>
            <a:ext cx="3465225" cy="308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lang="de" sz="3800" b="1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AI-Challenges</a:t>
            </a:r>
            <a:r>
              <a:rPr lang="de" sz="3800" b="1" i="0" u="none" strike="noStrike" cap="none" baseline="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im Medienbereich</a:t>
            </a:r>
            <a:endParaRPr sz="14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de-DE" sz="9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0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Verena </a:t>
            </a:r>
            <a:r>
              <a:rPr lang="de" sz="90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Krawarik</a:t>
            </a: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900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Wien, am </a:t>
            </a:r>
            <a:r>
              <a:rPr lang="de" sz="9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17</a:t>
            </a:r>
            <a:r>
              <a:rPr lang="de" sz="90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r>
              <a:rPr lang="de" sz="900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</a:t>
            </a:r>
            <a:r>
              <a:rPr lang="de" sz="900" i="0" u="none" strike="noStrike" cap="none" dirty="0" smtClean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.2021</a:t>
            </a:r>
            <a:endParaRPr sz="9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35"/>
          <p:cNvSpPr/>
          <p:nvPr/>
        </p:nvSpPr>
        <p:spPr>
          <a:xfrm>
            <a:off x="0" y="0"/>
            <a:ext cx="9218250" cy="11931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5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57996" y="844204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7449" y="862557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7991" y="862557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69" y="392738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uptitel">
  <p:cSld name="Haupttitelfoli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-59543"/>
            <a:ext cx="9144000" cy="43082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1"/>
          <p:cNvSpPr/>
          <p:nvPr/>
        </p:nvSpPr>
        <p:spPr>
          <a:xfrm>
            <a:off x="681298" y="1299671"/>
            <a:ext cx="3388275" cy="3579075"/>
          </a:xfrm>
          <a:prstGeom prst="roundRect">
            <a:avLst>
              <a:gd name="adj" fmla="val 16667"/>
            </a:avLst>
          </a:prstGeom>
          <a:solidFill>
            <a:srgbClr val="0F122A">
              <a:alpha val="96470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Google Shape;23;p41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443436" y="4248743"/>
            <a:ext cx="1536837" cy="59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4813" y="4338792"/>
            <a:ext cx="822329" cy="45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8825" y="4361382"/>
            <a:ext cx="1362780" cy="48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275" y="4420423"/>
            <a:ext cx="919617" cy="3688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1"/>
          <p:cNvSpPr txBox="1"/>
          <p:nvPr/>
        </p:nvSpPr>
        <p:spPr>
          <a:xfrm>
            <a:off x="1243397" y="1743411"/>
            <a:ext cx="2097225" cy="35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</a:pPr>
            <a:r>
              <a:rPr lang="de" sz="27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AI.AT.Media</a:t>
            </a:r>
            <a:endParaRPr sz="27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28;p41"/>
          <p:cNvSpPr txBox="1">
            <a:spLocks noGrp="1"/>
          </p:cNvSpPr>
          <p:nvPr>
            <p:ph type="body" idx="1"/>
          </p:nvPr>
        </p:nvSpPr>
        <p:spPr>
          <a:xfrm>
            <a:off x="1220400" y="2685920"/>
            <a:ext cx="240345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19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2"/>
          </p:nvPr>
        </p:nvSpPr>
        <p:spPr>
          <a:xfrm>
            <a:off x="1289297" y="3567272"/>
            <a:ext cx="1827675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body" idx="3"/>
          </p:nvPr>
        </p:nvSpPr>
        <p:spPr>
          <a:xfrm>
            <a:off x="1289297" y="4144793"/>
            <a:ext cx="23346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41"/>
          <p:cNvSpPr txBox="1"/>
          <p:nvPr/>
        </p:nvSpPr>
        <p:spPr>
          <a:xfrm>
            <a:off x="1220930" y="2079453"/>
            <a:ext cx="2695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de" sz="11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 and the Austrian Media Sector: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lvetica Neue"/>
              <a:buNone/>
            </a:pPr>
            <a:r>
              <a:rPr lang="de" sz="11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Mapping the Landscape, Setting a Course</a:t>
            </a:r>
            <a:endParaRPr sz="9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upttitelfolie 1 1 1">
  <p:cSld name="Haupttitelfolie_1_1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2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0" y="1193137"/>
            <a:ext cx="9889949" cy="395036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2"/>
          <p:cNvSpPr/>
          <p:nvPr/>
        </p:nvSpPr>
        <p:spPr>
          <a:xfrm flipH="1">
            <a:off x="-2622731" y="1874831"/>
            <a:ext cx="8070075" cy="3714750"/>
          </a:xfrm>
          <a:prstGeom prst="parallelogram">
            <a:avLst>
              <a:gd name="adj" fmla="val 46440"/>
            </a:avLst>
          </a:prstGeom>
          <a:solidFill>
            <a:srgbClr val="0031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2"/>
          <p:cNvSpPr/>
          <p:nvPr/>
        </p:nvSpPr>
        <p:spPr>
          <a:xfrm flipH="1">
            <a:off x="-2925206" y="1193138"/>
            <a:ext cx="8070075" cy="3714750"/>
          </a:xfrm>
          <a:prstGeom prst="parallelogram">
            <a:avLst>
              <a:gd name="adj" fmla="val 46440"/>
            </a:avLst>
          </a:prstGeom>
          <a:solidFill>
            <a:srgbClr val="0031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2"/>
          <p:cNvSpPr txBox="1"/>
          <p:nvPr/>
        </p:nvSpPr>
        <p:spPr>
          <a:xfrm>
            <a:off x="614681" y="1874831"/>
            <a:ext cx="3465225" cy="2399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de" sz="3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AI.AT.Media</a:t>
            </a:r>
            <a:endParaRPr sz="3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2"/>
          <p:cNvSpPr/>
          <p:nvPr/>
        </p:nvSpPr>
        <p:spPr>
          <a:xfrm>
            <a:off x="0" y="0"/>
            <a:ext cx="9218250" cy="11931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42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57996" y="844204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57449" y="862557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87991" y="862557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69" y="392738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ischenfolie">
  <p:cSld name="Kontaktdaten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8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-104531" y="1035881"/>
            <a:ext cx="10912483" cy="435879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8"/>
          <p:cNvSpPr/>
          <p:nvPr/>
        </p:nvSpPr>
        <p:spPr>
          <a:xfrm flipH="1">
            <a:off x="-1942256" y="1035881"/>
            <a:ext cx="8070075" cy="4419675"/>
          </a:xfrm>
          <a:prstGeom prst="parallelogram">
            <a:avLst>
              <a:gd name="adj" fmla="val 46440"/>
            </a:avLst>
          </a:prstGeom>
          <a:solidFill>
            <a:srgbClr val="0031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6" name="Google Shape;56;p38"/>
          <p:cNvSpPr txBox="1"/>
          <p:nvPr/>
        </p:nvSpPr>
        <p:spPr>
          <a:xfrm>
            <a:off x="628650" y="1773316"/>
            <a:ext cx="7886700" cy="83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</a:pPr>
            <a:endParaRPr sz="2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38"/>
          <p:cNvSpPr txBox="1"/>
          <p:nvPr/>
        </p:nvSpPr>
        <p:spPr>
          <a:xfrm>
            <a:off x="1126950" y="1221450"/>
            <a:ext cx="3465225" cy="306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3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AI.AT.Media</a:t>
            </a:r>
            <a:endParaRPr sz="3000" b="1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300" b="1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300" b="1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1" y="918487"/>
            <a:ext cx="9173474" cy="1498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liche Folie 1">
  <p:cSld name="Inhaltliche Folie 1">
    <p:bg>
      <p:bgPr>
        <a:solidFill>
          <a:srgbClr val="F6F4F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419644" y="714544"/>
            <a:ext cx="7886700" cy="5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54"/>
              </a:buClr>
              <a:buSzPts val="3500"/>
              <a:buFont typeface="Corbel"/>
              <a:buNone/>
              <a:defRPr sz="2600" b="1" i="0" u="none" strike="noStrike" cap="none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1051463" y="1057350"/>
            <a:ext cx="5698800" cy="31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>
            <a:lvl1pPr marL="342900" marR="0" lvl="0" indent="-266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3154"/>
              </a:buClr>
              <a:buSzPts val="2000"/>
              <a:buFont typeface="Corbel"/>
              <a:buChar char="●"/>
              <a:defRPr sz="1500" b="1" i="0" u="none" strike="noStrike" cap="none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○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28700" marR="0" lvl="2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■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●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14500" marR="0" lvl="4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○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057400" marR="0" lvl="5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■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400300" marR="0" lvl="6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●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743200" marR="0" lvl="7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086100" marR="0" lvl="8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■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liche Folie 1 1">
  <p:cSld name="Inhaltliche Folie 1_1">
    <p:bg>
      <p:bgPr>
        <a:solidFill>
          <a:srgbClr val="EFF4F7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bedab8a05_0_5"/>
          <p:cNvSpPr txBox="1">
            <a:spLocks noGrp="1"/>
          </p:cNvSpPr>
          <p:nvPr>
            <p:ph type="title"/>
          </p:nvPr>
        </p:nvSpPr>
        <p:spPr>
          <a:xfrm>
            <a:off x="419644" y="714544"/>
            <a:ext cx="7886700" cy="5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154"/>
              </a:buClr>
              <a:buSzPts val="3500"/>
              <a:buFont typeface="Corbel"/>
              <a:buNone/>
              <a:defRPr sz="2600" b="1" i="0" u="none" strike="noStrike" cap="none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rbel"/>
              <a:buNone/>
              <a:defRPr sz="1400" i="0" u="none" strike="noStrike" cap="non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gdbedab8a05_0_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6" name="Google Shape;66;gdbedab8a05_0_5"/>
          <p:cNvSpPr txBox="1">
            <a:spLocks noGrp="1"/>
          </p:cNvSpPr>
          <p:nvPr>
            <p:ph type="body" idx="1"/>
          </p:nvPr>
        </p:nvSpPr>
        <p:spPr>
          <a:xfrm>
            <a:off x="419644" y="1181944"/>
            <a:ext cx="7141500" cy="293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>
            <a:lvl1pPr marL="342900" marR="0" lvl="0" indent="-266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154"/>
              </a:buClr>
              <a:buSzPts val="2000"/>
              <a:buFont typeface="Corbel"/>
              <a:buChar char="●"/>
              <a:defRPr sz="1500" b="1" i="0" u="none" strike="noStrike" cap="none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28700" marR="0" lvl="2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14500" marR="0" lvl="4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057400" marR="0" lvl="5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400300" marR="0" lvl="6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743200" marR="0" lvl="7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086100" marR="0" lvl="8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•"/>
              <a:defRPr sz="150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ntaktdaten">
  <p:cSld name="Kontaktdate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0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-104531" y="1035881"/>
            <a:ext cx="10912483" cy="435879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0"/>
          <p:cNvSpPr/>
          <p:nvPr/>
        </p:nvSpPr>
        <p:spPr>
          <a:xfrm flipH="1">
            <a:off x="-1942256" y="1035881"/>
            <a:ext cx="8070075" cy="4419675"/>
          </a:xfrm>
          <a:prstGeom prst="parallelogram">
            <a:avLst>
              <a:gd name="adj" fmla="val 46440"/>
            </a:avLst>
          </a:prstGeom>
          <a:solidFill>
            <a:srgbClr val="00315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1" name="Google Shape;71;p40"/>
          <p:cNvSpPr txBox="1"/>
          <p:nvPr/>
        </p:nvSpPr>
        <p:spPr>
          <a:xfrm>
            <a:off x="628650" y="1773316"/>
            <a:ext cx="7886700" cy="83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</a:pPr>
            <a:endParaRPr sz="23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40"/>
          <p:cNvSpPr txBox="1"/>
          <p:nvPr/>
        </p:nvSpPr>
        <p:spPr>
          <a:xfrm>
            <a:off x="1126950" y="1221450"/>
            <a:ext cx="3465225" cy="4264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3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de" sz="2300" b="1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Vielen Dank für Ihre Aufmerksamkeit!</a:t>
            </a:r>
            <a:endParaRPr sz="2300" b="1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300" b="1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 sz="12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Mag.a Verena Krawarik </a:t>
            </a:r>
            <a:endParaRPr sz="12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 sz="12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Projektleitung</a:t>
            </a:r>
            <a:endParaRPr sz="12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 sz="11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APA</a:t>
            </a: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Austria Presse Agentur</a:t>
            </a: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verena.krawarik@apa.at</a:t>
            </a: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0664/8134896</a:t>
            </a: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</a:pPr>
            <a:endParaRPr sz="2300" b="1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3" name="Google Shape;73;p40"/>
          <p:cNvSpPr/>
          <p:nvPr/>
        </p:nvSpPr>
        <p:spPr>
          <a:xfrm>
            <a:off x="1" y="918487"/>
            <a:ext cx="9173474" cy="1498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 txBox="1"/>
          <p:nvPr/>
        </p:nvSpPr>
        <p:spPr>
          <a:xfrm>
            <a:off x="681094" y="3448219"/>
            <a:ext cx="2120175" cy="36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2000"/>
            </a:pPr>
            <a:r>
              <a:rPr lang="de" sz="15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Studienpräsentation</a:t>
            </a:r>
            <a:endParaRPr sz="15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d93fd5d69_2_25"/>
          <p:cNvSpPr txBox="1"/>
          <p:nvPr/>
        </p:nvSpPr>
        <p:spPr>
          <a:xfrm>
            <a:off x="1119585" y="2403788"/>
            <a:ext cx="3115125" cy="87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SzPts val="4000"/>
            </a:pPr>
            <a:r>
              <a:rPr lang="de" sz="2300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Anwendungsfelder mit Potenzial</a:t>
            </a:r>
            <a:endParaRPr sz="2300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39" name="Google Shape;139;gdd93fd5d69_2_25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31315" y="701816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dd93fd5d69_2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0768" y="720169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dd93fd5d69_2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10" y="720169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dd93fd5d69_2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88" y="250350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0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bedab8a05_0_17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11</a:t>
            </a:fld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49" name="Google Shape;149;gdbedab8a05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226" y="122897"/>
            <a:ext cx="8235226" cy="489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bedab8a05_0_202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12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4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866381" y="1002200"/>
            <a:ext cx="7414303" cy="34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r>
              <a:rPr lang="de-DE" sz="1700" dirty="0" smtClean="0"/>
              <a:t>Recherche, Themen-Monitoring und Quellenbewertung</a:t>
            </a:r>
            <a:endParaRPr sz="1700" dirty="0" smtClean="0"/>
          </a:p>
          <a:p>
            <a:pPr fontAlgn="base"/>
            <a:r>
              <a:rPr lang="de-DE" sz="1400" b="0" dirty="0" smtClean="0"/>
              <a:t>Archivmaterial besser nutzen</a:t>
            </a:r>
          </a:p>
          <a:p>
            <a:pPr fontAlgn="base"/>
            <a:r>
              <a:rPr lang="de-DE" sz="1400" b="0" dirty="0" smtClean="0"/>
              <a:t>Datenquellen </a:t>
            </a:r>
            <a:r>
              <a:rPr lang="de-DE" sz="1400" b="0" dirty="0"/>
              <a:t>integrieren und vernetzen können</a:t>
            </a:r>
          </a:p>
          <a:p>
            <a:pPr fontAlgn="base"/>
            <a:r>
              <a:rPr lang="de-DE" sz="1400" b="0" dirty="0"/>
              <a:t>Nutzung unerschlossener </a:t>
            </a:r>
            <a:r>
              <a:rPr lang="de-DE" sz="1400" b="0" dirty="0" smtClean="0"/>
              <a:t>Quellen</a:t>
            </a:r>
          </a:p>
          <a:p>
            <a:pPr fontAlgn="base"/>
            <a:r>
              <a:rPr lang="de-DE" sz="1400" b="0" dirty="0"/>
              <a:t>Vorschlag/Benachrichtigung von Veränderungen bei Themen, Trends ableiten (inkl. </a:t>
            </a:r>
            <a:r>
              <a:rPr lang="de-DE" sz="1400" b="0" dirty="0" smtClean="0"/>
              <a:t>Visualisierung</a:t>
            </a:r>
          </a:p>
          <a:p>
            <a:pPr fontAlgn="base"/>
            <a:r>
              <a:rPr lang="de-DE" sz="1400" b="0" dirty="0"/>
              <a:t>Daten für Datenjournalismus aufbereiten</a:t>
            </a:r>
          </a:p>
          <a:p>
            <a:pPr fontAlgn="base"/>
            <a:r>
              <a:rPr lang="de-DE" sz="1400" b="0" dirty="0"/>
              <a:t>Einschätzung der Glaubwürdigkeit von Quellen</a:t>
            </a:r>
          </a:p>
          <a:p>
            <a:pPr fontAlgn="base"/>
            <a:r>
              <a:rPr lang="de-DE" sz="1400" b="0" dirty="0" smtClean="0"/>
              <a:t>Themenvorhersage</a:t>
            </a:r>
            <a:endParaRPr lang="de-DE" sz="1400" b="0" dirty="0"/>
          </a:p>
          <a:p>
            <a:pPr fontAlgn="base"/>
            <a:r>
              <a:rPr lang="de-DE" sz="1400" b="0" dirty="0"/>
              <a:t>Langzeitmuster finden</a:t>
            </a:r>
          </a:p>
          <a:p>
            <a:pPr fontAlgn="base"/>
            <a:r>
              <a:rPr lang="de-DE" sz="1400" b="0" dirty="0" smtClean="0"/>
              <a:t>Automatisierte </a:t>
            </a:r>
            <a:r>
              <a:rPr lang="de-DE" sz="1400" b="0" dirty="0"/>
              <a:t>Relevanzerkennung</a:t>
            </a:r>
          </a:p>
          <a:p>
            <a:pPr fontAlgn="base"/>
            <a:r>
              <a:rPr lang="de-DE" sz="1400" b="0" dirty="0"/>
              <a:t>Selektion und Klassifikation</a:t>
            </a:r>
          </a:p>
          <a:p>
            <a:pPr fontAlgn="base"/>
            <a:endParaRPr lang="de-DE" sz="1400" b="0" dirty="0" smtClean="0"/>
          </a:p>
          <a:p>
            <a:pPr fontAlgn="base"/>
            <a:endParaRPr lang="de-DE" sz="1400" b="0" dirty="0"/>
          </a:p>
          <a:p>
            <a:pPr marL="0" indent="0">
              <a:buNone/>
            </a:pPr>
            <a:endParaRPr dirty="0"/>
          </a:p>
          <a:p>
            <a:pPr indent="-171450">
              <a:lnSpc>
                <a:spcPct val="90000"/>
              </a:lnSpc>
              <a:buNone/>
            </a:pPr>
            <a:endParaRPr sz="1700" dirty="0"/>
          </a:p>
        </p:txBody>
      </p:sp>
      <p:sp>
        <p:nvSpPr>
          <p:cNvPr id="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/>
              <a:t>KI-Anwendungen mit hohem Potenzial</a:t>
            </a:r>
            <a:endParaRPr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bedab8a05_0_202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13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4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866381" y="1002200"/>
            <a:ext cx="7414303" cy="34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r>
              <a:rPr lang="de-DE" sz="1700" dirty="0" smtClean="0"/>
              <a:t>Inhalte beschreiben </a:t>
            </a:r>
            <a:endParaRPr sz="1700" dirty="0" smtClean="0"/>
          </a:p>
          <a:p>
            <a:pPr fontAlgn="base"/>
            <a:r>
              <a:rPr lang="de-DE" sz="1400" b="0" dirty="0" smtClean="0"/>
              <a:t>Automatische </a:t>
            </a:r>
            <a:r>
              <a:rPr lang="de-DE" sz="1400" b="0" dirty="0"/>
              <a:t>Beschlagwortung</a:t>
            </a:r>
          </a:p>
          <a:p>
            <a:pPr fontAlgn="base"/>
            <a:r>
              <a:rPr lang="de-DE" sz="1400" b="0" dirty="0"/>
              <a:t>Automatische </a:t>
            </a:r>
            <a:r>
              <a:rPr lang="de-DE" sz="1400" b="0" dirty="0" smtClean="0"/>
              <a:t>Multimedia-Analyse </a:t>
            </a:r>
          </a:p>
          <a:p>
            <a:pPr fontAlgn="base"/>
            <a:r>
              <a:rPr lang="de-DE" sz="1400" b="0" dirty="0" smtClean="0"/>
              <a:t>Benutzerzentrierte </a:t>
            </a:r>
            <a:r>
              <a:rPr lang="de-DE" sz="1400" b="0" dirty="0"/>
              <a:t>Sentiment-Analyse </a:t>
            </a:r>
          </a:p>
          <a:p>
            <a:pPr fontAlgn="base"/>
            <a:r>
              <a:rPr lang="de-DE" sz="1400" b="0" dirty="0"/>
              <a:t>Beurteilung der Textverständlichkeit</a:t>
            </a:r>
          </a:p>
          <a:p>
            <a:pPr fontAlgn="base"/>
            <a:r>
              <a:rPr lang="de-DE" sz="1400" b="0" dirty="0"/>
              <a:t>Duplikate/Versionen in Archiv finden</a:t>
            </a:r>
          </a:p>
          <a:p>
            <a:pPr fontAlgn="base"/>
            <a:r>
              <a:rPr lang="de-DE" sz="1400" b="0" dirty="0"/>
              <a:t>Gesichtserkennung</a:t>
            </a:r>
          </a:p>
          <a:p>
            <a:pPr fontAlgn="base"/>
            <a:r>
              <a:rPr lang="de-DE" sz="1400" b="0" dirty="0" smtClean="0"/>
              <a:t>Objekterkennung</a:t>
            </a:r>
            <a:endParaRPr lang="de-DE" sz="1400" b="0" dirty="0"/>
          </a:p>
          <a:p>
            <a:pPr fontAlgn="base"/>
            <a:r>
              <a:rPr lang="de-DE" sz="1400" b="0" dirty="0"/>
              <a:t>Suche in heterogenen, verteilten Archiven</a:t>
            </a:r>
          </a:p>
          <a:p>
            <a:pPr fontAlgn="base"/>
            <a:endParaRPr lang="de-DE" sz="1400" b="0" dirty="0" smtClean="0"/>
          </a:p>
          <a:p>
            <a:pPr fontAlgn="base"/>
            <a:endParaRPr lang="de-DE" sz="1400" b="0" dirty="0"/>
          </a:p>
          <a:p>
            <a:pPr marL="0" indent="0">
              <a:buNone/>
            </a:pPr>
            <a:endParaRPr dirty="0"/>
          </a:p>
          <a:p>
            <a:pPr indent="-171450">
              <a:lnSpc>
                <a:spcPct val="90000"/>
              </a:lnSpc>
              <a:buNone/>
            </a:pPr>
            <a:endParaRPr sz="1700" dirty="0"/>
          </a:p>
        </p:txBody>
      </p:sp>
      <p:sp>
        <p:nvSpPr>
          <p:cNvPr id="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/>
              <a:t>KI-Anwendungen mit hohem Potenzial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290863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bedab8a05_0_202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14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4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866381" y="1002200"/>
            <a:ext cx="7414303" cy="34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r>
              <a:rPr lang="de-DE" sz="1700" dirty="0" smtClean="0"/>
              <a:t>Inhalte generieren</a:t>
            </a:r>
            <a:endParaRPr sz="1700" dirty="0" smtClean="0"/>
          </a:p>
          <a:p>
            <a:pPr fontAlgn="base"/>
            <a:r>
              <a:rPr lang="de-DE" sz="1400" b="0" dirty="0" smtClean="0"/>
              <a:t>Automatisierte </a:t>
            </a:r>
            <a:r>
              <a:rPr lang="de-DE" sz="1400" b="0" dirty="0"/>
              <a:t>Erstellung von standardisierten Texten (z.B. Sport, Wahlen)</a:t>
            </a:r>
          </a:p>
          <a:p>
            <a:pPr fontAlgn="base"/>
            <a:r>
              <a:rPr lang="de-DE" sz="1400" b="0" dirty="0" smtClean="0"/>
              <a:t>Automatisiertes </a:t>
            </a:r>
            <a:r>
              <a:rPr lang="de-DE" sz="1400" b="0" dirty="0"/>
              <a:t>Schreiben von Webartikeln</a:t>
            </a:r>
          </a:p>
          <a:p>
            <a:pPr fontAlgn="base"/>
            <a:r>
              <a:rPr lang="de-DE" sz="1400" b="0" dirty="0"/>
              <a:t>Stil-Transformation für Diversität von </a:t>
            </a:r>
            <a:r>
              <a:rPr lang="de-DE" sz="1400" b="0" dirty="0" smtClean="0"/>
              <a:t>NLG</a:t>
            </a:r>
          </a:p>
          <a:p>
            <a:pPr fontAlgn="base"/>
            <a:r>
              <a:rPr lang="de-DE" sz="1400" b="0" dirty="0"/>
              <a:t>Erstellen von guten Hörversionen von </a:t>
            </a:r>
            <a:r>
              <a:rPr lang="de-DE" sz="1400" b="0" dirty="0" smtClean="0"/>
              <a:t>Artikeln</a:t>
            </a:r>
          </a:p>
          <a:p>
            <a:pPr fontAlgn="base"/>
            <a:r>
              <a:rPr lang="de-DE" sz="1400" b="0" dirty="0"/>
              <a:t>A</a:t>
            </a:r>
            <a:r>
              <a:rPr lang="de-DE" sz="1400" b="0" dirty="0" smtClean="0"/>
              <a:t>utomatischer </a:t>
            </a:r>
            <a:r>
              <a:rPr lang="de-DE" sz="1400" b="0" dirty="0"/>
              <a:t>Schnitt/Zusammenstellen von </a:t>
            </a:r>
            <a:r>
              <a:rPr lang="de-DE" sz="1400" b="0" dirty="0" smtClean="0"/>
              <a:t>Videoinhalten</a:t>
            </a:r>
          </a:p>
          <a:p>
            <a:pPr fontAlgn="base"/>
            <a:r>
              <a:rPr lang="de-DE" sz="1400" b="0" dirty="0"/>
              <a:t>Trailer </a:t>
            </a:r>
            <a:r>
              <a:rPr lang="de-DE" sz="1400" b="0" dirty="0" smtClean="0"/>
              <a:t>oder Clips </a:t>
            </a:r>
            <a:r>
              <a:rPr lang="de-DE" sz="1400" b="0" dirty="0"/>
              <a:t>für verschiedene Social Media Plattformen </a:t>
            </a:r>
            <a:r>
              <a:rPr lang="de-DE" sz="1400" b="0" dirty="0" smtClean="0"/>
              <a:t>generieren</a:t>
            </a:r>
          </a:p>
          <a:p>
            <a:pPr fontAlgn="base"/>
            <a:r>
              <a:rPr lang="de-DE" sz="1400" b="0" dirty="0"/>
              <a:t>Automatisch erstellte Text-Zusammenfassung</a:t>
            </a:r>
          </a:p>
          <a:p>
            <a:pPr fontAlgn="base"/>
            <a:endParaRPr lang="de-DE" sz="1400" b="0" dirty="0"/>
          </a:p>
          <a:p>
            <a:pPr fontAlgn="base"/>
            <a:endParaRPr lang="de-DE" sz="1400" b="0" dirty="0"/>
          </a:p>
          <a:p>
            <a:pPr fontAlgn="base"/>
            <a:endParaRPr lang="de-DE" sz="1400" b="0" dirty="0" smtClean="0"/>
          </a:p>
          <a:p>
            <a:pPr fontAlgn="base"/>
            <a:endParaRPr lang="de-DE" sz="1400" b="0" dirty="0"/>
          </a:p>
          <a:p>
            <a:pPr marL="0" indent="0">
              <a:buNone/>
            </a:pPr>
            <a:endParaRPr dirty="0"/>
          </a:p>
          <a:p>
            <a:pPr indent="-171450">
              <a:lnSpc>
                <a:spcPct val="90000"/>
              </a:lnSpc>
              <a:buNone/>
            </a:pPr>
            <a:endParaRPr sz="1700" dirty="0"/>
          </a:p>
        </p:txBody>
      </p:sp>
      <p:sp>
        <p:nvSpPr>
          <p:cNvPr id="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/>
              <a:t>KI-Anwendungen mit hohem Potenzial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9342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bedab8a05_0_202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15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4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866381" y="1002200"/>
            <a:ext cx="7414303" cy="34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r>
              <a:rPr lang="de-DE" sz="1700" dirty="0" smtClean="0"/>
              <a:t>Barrierefreiheit</a:t>
            </a:r>
            <a:endParaRPr sz="1700" dirty="0" smtClean="0"/>
          </a:p>
          <a:p>
            <a:pPr fontAlgn="base"/>
            <a:r>
              <a:rPr lang="de-DE" sz="1400" b="0" dirty="0" smtClean="0"/>
              <a:t>Untertitelung</a:t>
            </a:r>
            <a:endParaRPr lang="de-DE" sz="1400" b="0" dirty="0"/>
          </a:p>
          <a:p>
            <a:pPr fontAlgn="base"/>
            <a:r>
              <a:rPr lang="de-DE" sz="1400" b="0" dirty="0"/>
              <a:t>Avatare für Gebärdensprache</a:t>
            </a:r>
          </a:p>
          <a:p>
            <a:pPr fontAlgn="base"/>
            <a:r>
              <a:rPr lang="de-DE" sz="1400" b="0" dirty="0" smtClean="0"/>
              <a:t>Halbautomatisch </a:t>
            </a:r>
            <a:r>
              <a:rPr lang="de-DE" sz="1400" b="0" dirty="0"/>
              <a:t>Text in Folge von Gebärden </a:t>
            </a:r>
            <a:r>
              <a:rPr lang="de-DE" sz="1400" b="0" dirty="0" smtClean="0"/>
              <a:t>umwandeln</a:t>
            </a:r>
          </a:p>
          <a:p>
            <a:pPr fontAlgn="base"/>
            <a:endParaRPr lang="de-DE" sz="1400" b="0" dirty="0"/>
          </a:p>
          <a:p>
            <a:pPr marL="0" indent="0" fontAlgn="base">
              <a:buNone/>
            </a:pPr>
            <a:r>
              <a:rPr lang="de-DE" sz="1700" dirty="0" smtClean="0"/>
              <a:t>Platzierung, Targeting</a:t>
            </a:r>
            <a:endParaRPr lang="de-DE" sz="1700" dirty="0"/>
          </a:p>
          <a:p>
            <a:pPr fontAlgn="base"/>
            <a:r>
              <a:rPr lang="de-DE" sz="1400" b="0" dirty="0" err="1" smtClean="0"/>
              <a:t>Targeting</a:t>
            </a:r>
            <a:r>
              <a:rPr lang="de-DE" sz="1400" b="0" dirty="0" smtClean="0"/>
              <a:t> </a:t>
            </a:r>
            <a:r>
              <a:rPr lang="de-DE" sz="1400" b="0" dirty="0"/>
              <a:t>in Bezug auf </a:t>
            </a:r>
            <a:r>
              <a:rPr lang="de-DE" sz="1400" b="0" dirty="0" smtClean="0"/>
              <a:t>Userverhalten</a:t>
            </a:r>
            <a:r>
              <a:rPr lang="de-DE" sz="1400" b="0" dirty="0"/>
              <a:t> </a:t>
            </a:r>
          </a:p>
          <a:p>
            <a:pPr fontAlgn="base"/>
            <a:r>
              <a:rPr lang="de-DE" sz="1400" b="0" dirty="0" smtClean="0"/>
              <a:t>Dynamische Paywallsteuerung (angepasst an Zielgruppe)</a:t>
            </a:r>
          </a:p>
          <a:p>
            <a:pPr fontAlgn="base"/>
            <a:r>
              <a:rPr lang="de-DE" sz="1400" b="0" dirty="0"/>
              <a:t>Bildanalyse für Platzierung</a:t>
            </a:r>
          </a:p>
          <a:p>
            <a:pPr fontAlgn="base"/>
            <a:endParaRPr lang="de-DE" sz="1400" b="0" dirty="0" smtClean="0"/>
          </a:p>
          <a:p>
            <a:pPr marL="76200" indent="0" fontAlgn="base">
              <a:buNone/>
            </a:pPr>
            <a:endParaRPr lang="de-DE" sz="1400" b="0" dirty="0" smtClean="0"/>
          </a:p>
          <a:p>
            <a:pPr fontAlgn="base"/>
            <a:endParaRPr lang="de-DE" sz="1400" b="0" dirty="0"/>
          </a:p>
          <a:p>
            <a:pPr fontAlgn="base"/>
            <a:endParaRPr lang="de-DE" sz="1400" b="0" dirty="0" smtClean="0"/>
          </a:p>
          <a:p>
            <a:pPr fontAlgn="base"/>
            <a:endParaRPr lang="de-DE" sz="1400" b="0" dirty="0"/>
          </a:p>
          <a:p>
            <a:pPr marL="0" indent="0">
              <a:buNone/>
            </a:pPr>
            <a:endParaRPr dirty="0"/>
          </a:p>
          <a:p>
            <a:pPr indent="-171450">
              <a:lnSpc>
                <a:spcPct val="90000"/>
              </a:lnSpc>
              <a:buNone/>
            </a:pPr>
            <a:endParaRPr sz="1700" dirty="0"/>
          </a:p>
        </p:txBody>
      </p:sp>
      <p:sp>
        <p:nvSpPr>
          <p:cNvPr id="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/>
              <a:t>KI-Anwendungen mit hohem Potenzial</a:t>
            </a:r>
            <a:endParaRPr sz="2300" dirty="0"/>
          </a:p>
        </p:txBody>
      </p:sp>
    </p:spTree>
    <p:extLst>
      <p:ext uri="{BB962C8B-B14F-4D97-AF65-F5344CB8AC3E}">
        <p14:creationId xmlns:p14="http://schemas.microsoft.com/office/powerpoint/2010/main" val="14452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bedab8a05_0_202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16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 smtClean="0"/>
              <a:t>Medienrelevante KI-Kompetenzfelder in Österreich </a:t>
            </a:r>
            <a:endParaRPr sz="23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735222"/>
              </p:ext>
            </p:extLst>
          </p:nvPr>
        </p:nvGraphicFramePr>
        <p:xfrm>
          <a:off x="934902" y="1081905"/>
          <a:ext cx="6564201" cy="3296512"/>
        </p:xfrm>
        <a:graphic>
          <a:graphicData uri="http://schemas.openxmlformats.org/drawingml/2006/table">
            <a:tbl>
              <a:tblPr firstRow="1" bandRow="1">
                <a:tableStyleId>{C098745A-32A5-4107-AE6C-CCC421F6A7F0}</a:tableStyleId>
              </a:tblPr>
              <a:tblGrid>
                <a:gridCol w="2188067"/>
                <a:gridCol w="2188067"/>
                <a:gridCol w="2188067"/>
              </a:tblGrid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2000" b="1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Themenfeld </a:t>
                      </a:r>
                      <a:endParaRPr lang="de-DE" sz="2000" b="1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2000" b="1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Industrie </a:t>
                      </a:r>
                      <a:endParaRPr lang="de-DE" sz="2000" b="1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2000" b="1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Forschung</a:t>
                      </a:r>
                      <a:endParaRPr lang="de-DE" sz="2000" b="1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Textanalyse 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12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9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Themen-Monitoring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7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7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52762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Multimedia-Analyse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7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Recommendation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6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Medienbeobachtung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Multimediagenerierung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2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4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  <a:tr h="406250">
                <a:tc>
                  <a:txBody>
                    <a:bodyPr/>
                    <a:lstStyle/>
                    <a:p>
                      <a:pPr marL="76200" marR="0" indent="0" algn="l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Verifikation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1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 marR="0" indent="0" algn="ctr" rtl="0" fontAlgn="base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  <a:buClr>
                          <a:srgbClr val="003154"/>
                        </a:buClr>
                        <a:buSzPts val="2000"/>
                        <a:buFont typeface="Corbel"/>
                        <a:buNone/>
                      </a:pPr>
                      <a:r>
                        <a:rPr lang="de-DE" sz="1400" b="0" i="0" u="none" strike="noStrike" cap="none" dirty="0" smtClean="0">
                          <a:solidFill>
                            <a:srgbClr val="003154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3</a:t>
                      </a:r>
                      <a:endParaRPr lang="de-DE" sz="1400" b="0" i="0" u="none" strike="noStrike" cap="none" dirty="0">
                        <a:solidFill>
                          <a:srgbClr val="003154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0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/>
          <p:nvPr/>
        </p:nvSpPr>
        <p:spPr>
          <a:xfrm>
            <a:off x="1132219" y="2390963"/>
            <a:ext cx="3866175" cy="2227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de" sz="2300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Challenges</a:t>
            </a:r>
            <a:endParaRPr sz="23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sz="2300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90000"/>
              </a:lnSpc>
              <a:buClr>
                <a:schemeClr val="lt1"/>
              </a:buClr>
              <a:buSzPts val="2000"/>
              <a:buFont typeface="Corbel"/>
              <a:buChar char="●"/>
            </a:pPr>
            <a:r>
              <a:rPr lang="de" sz="15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Lösungen für regionalspezifische KI-Werkzeuge</a:t>
            </a:r>
            <a:endParaRPr sz="15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90000"/>
              </a:lnSpc>
              <a:buClr>
                <a:schemeClr val="lt1"/>
              </a:buClr>
              <a:buSzPts val="2000"/>
              <a:buFont typeface="Corbel"/>
              <a:buChar char="●"/>
            </a:pPr>
            <a:r>
              <a:rPr lang="de" sz="15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Contentgenerierung</a:t>
            </a:r>
            <a:endParaRPr sz="15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90000"/>
              </a:lnSpc>
              <a:buClr>
                <a:schemeClr val="lt1"/>
              </a:buClr>
              <a:buSzPts val="2000"/>
              <a:buFont typeface="Corbel"/>
              <a:buChar char="●"/>
            </a:pPr>
            <a:r>
              <a:rPr lang="de" sz="15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Tailor Made News</a:t>
            </a:r>
            <a:endParaRPr sz="15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90000"/>
              </a:lnSpc>
              <a:buClr>
                <a:schemeClr val="lt1"/>
              </a:buClr>
              <a:buSzPts val="2000"/>
              <a:buFont typeface="Corbel"/>
              <a:buChar char="●"/>
            </a:pPr>
            <a:r>
              <a:rPr lang="de" sz="1500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Digitale Assistenz für spezifische journalistische Anforderungen</a:t>
            </a:r>
            <a:endParaRPr sz="15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86" name="Google Shape;186;p4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31315" y="701816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0768" y="720169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10" y="720169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88" y="250350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bedab8a05_0_226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18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9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>
                <a:solidFill>
                  <a:schemeClr val="dk1"/>
                </a:solidFill>
              </a:rPr>
              <a:t>Lösungen für regionalspezifische KI-Werkzeuge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196" name="Google Shape;196;gdbedab8a05_0_226"/>
          <p:cNvSpPr txBox="1"/>
          <p:nvPr/>
        </p:nvSpPr>
        <p:spPr>
          <a:xfrm>
            <a:off x="4287919" y="1221375"/>
            <a:ext cx="4612725" cy="336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" sz="1700" b="1" dirty="0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rPr>
              <a:t>Fazit</a:t>
            </a:r>
            <a:endParaRPr sz="1700" b="1" dirty="0">
              <a:solidFill>
                <a:srgbClr val="00315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1938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ts val="19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Kooperation bei Aufbau und Pflege von Datenkorpora und beim Austausch von trainierten </a:t>
            </a: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KI-Modellen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1938">
              <a:lnSpc>
                <a:spcPct val="115000"/>
              </a:lnSpc>
              <a:buClr>
                <a:schemeClr val="dk1"/>
              </a:buClr>
              <a:buSzPts val="1900"/>
              <a:buFont typeface="Corbel"/>
              <a:buChar char="●"/>
            </a:pP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Bessere 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Vernetzung, für Kompetenzaufbau bei Medienunternehmen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1938">
              <a:lnSpc>
                <a:spcPct val="115000"/>
              </a:lnSpc>
              <a:buClr>
                <a:schemeClr val="dk1"/>
              </a:buClr>
              <a:buSzPts val="19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F&amp;E von </a:t>
            </a: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KI-Technologien 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zum Umgang mit geringen Datenmengen in der Zieldomäne 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1938">
              <a:lnSpc>
                <a:spcPct val="115000"/>
              </a:lnSpc>
              <a:buClr>
                <a:schemeClr val="dk1"/>
              </a:buClr>
              <a:buSzPts val="19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Analyse der journalistischen Anforderungen an </a:t>
            </a: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KI-Technologien 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(insbesondere zur Sprachverarbeitung), und F&amp;E und Benchmarking dazu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1938">
              <a:lnSpc>
                <a:spcPct val="115000"/>
              </a:lnSpc>
              <a:buClr>
                <a:schemeClr val="dk1"/>
              </a:buClr>
              <a:buSzPts val="19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F&amp;E zu Methoden der </a:t>
            </a: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Mensch-KI-Interaktion 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für Workflows in Medienunternehmen</a:t>
            </a:r>
            <a:endParaRPr sz="1400" dirty="0"/>
          </a:p>
        </p:txBody>
      </p:sp>
      <p:sp>
        <p:nvSpPr>
          <p:cNvPr id="197" name="Google Shape;197;gdbedab8a05_0_226"/>
          <p:cNvSpPr/>
          <p:nvPr/>
        </p:nvSpPr>
        <p:spPr>
          <a:xfrm>
            <a:off x="0" y="1123950"/>
            <a:ext cx="4287825" cy="3473775"/>
          </a:xfrm>
          <a:prstGeom prst="homePlate">
            <a:avLst>
              <a:gd name="adj" fmla="val 1752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198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866381" y="1329112"/>
            <a:ext cx="3751875" cy="347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r>
              <a:rPr lang="de" sz="1700" dirty="0"/>
              <a:t>Problemstellung</a:t>
            </a:r>
            <a:endParaRPr sz="1700" dirty="0"/>
          </a:p>
          <a:p>
            <a:pPr indent="-261938">
              <a:buClr>
                <a:schemeClr val="dk1"/>
              </a:buClr>
              <a:buSzPts val="1900"/>
            </a:pPr>
            <a:r>
              <a:rPr lang="de" sz="1400" b="0" dirty="0">
                <a:solidFill>
                  <a:schemeClr val="dk1"/>
                </a:solidFill>
              </a:rPr>
              <a:t>Mangel an Sprachressourcen für österreichisches Deutsch</a:t>
            </a:r>
            <a:endParaRPr sz="1400" b="0" dirty="0">
              <a:solidFill>
                <a:schemeClr val="dk1"/>
              </a:solidFill>
            </a:endParaRPr>
          </a:p>
          <a:p>
            <a:pPr indent="-261938">
              <a:spcBef>
                <a:spcPts val="0"/>
              </a:spcBef>
              <a:buClr>
                <a:schemeClr val="dk1"/>
              </a:buClr>
              <a:buSzPts val="1900"/>
            </a:pPr>
            <a:r>
              <a:rPr lang="de" sz="1400" b="0" dirty="0">
                <a:solidFill>
                  <a:schemeClr val="dk1"/>
                </a:solidFill>
              </a:rPr>
              <a:t>Unzureichende Qualität von Sprachverarbeitungswerkzeugen</a:t>
            </a:r>
            <a:endParaRPr sz="1400" b="0" dirty="0">
              <a:solidFill>
                <a:schemeClr val="dk1"/>
              </a:solidFill>
            </a:endParaRPr>
          </a:p>
          <a:p>
            <a:pPr indent="-261938">
              <a:spcBef>
                <a:spcPts val="0"/>
              </a:spcBef>
              <a:buClr>
                <a:schemeClr val="dk1"/>
              </a:buClr>
              <a:buSzPts val="1900"/>
            </a:pPr>
            <a:r>
              <a:rPr lang="de" sz="1400" b="0" dirty="0">
                <a:solidFill>
                  <a:schemeClr val="dk1"/>
                </a:solidFill>
              </a:rPr>
              <a:t>Abdeckung regional relevanter strukturierter und Multimediadaten</a:t>
            </a:r>
            <a:endParaRPr sz="1400" b="0" dirty="0">
              <a:solidFill>
                <a:schemeClr val="dk1"/>
              </a:solidFill>
            </a:endParaRPr>
          </a:p>
          <a:p>
            <a:pPr indent="-261938">
              <a:spcBef>
                <a:spcPts val="0"/>
              </a:spcBef>
              <a:buClr>
                <a:schemeClr val="dk1"/>
              </a:buClr>
              <a:buSzPts val="1900"/>
            </a:pPr>
            <a:r>
              <a:rPr lang="de" sz="1400" b="0" dirty="0">
                <a:solidFill>
                  <a:schemeClr val="dk1"/>
                </a:solidFill>
              </a:rPr>
              <a:t>Geringe Datenmengen für Analytik</a:t>
            </a:r>
            <a:endParaRPr sz="1400" b="0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dirty="0"/>
          </a:p>
          <a:p>
            <a:pPr indent="-171450">
              <a:lnSpc>
                <a:spcPct val="90000"/>
              </a:lnSpc>
              <a:buNone/>
            </a:pPr>
            <a:endParaRPr sz="1700" dirty="0"/>
          </a:p>
        </p:txBody>
      </p:sp>
      <p:sp>
        <p:nvSpPr>
          <p:cNvPr id="199" name="Google Shape;199;gdbedab8a05_0_226"/>
          <p:cNvSpPr/>
          <p:nvPr/>
        </p:nvSpPr>
        <p:spPr>
          <a:xfrm>
            <a:off x="0" y="4597725"/>
            <a:ext cx="1759500" cy="548775"/>
          </a:xfrm>
          <a:prstGeom prst="homePlate">
            <a:avLst>
              <a:gd name="adj" fmla="val 30638"/>
            </a:avLst>
          </a:prstGeom>
          <a:solidFill>
            <a:srgbClr val="E1320F"/>
          </a:solidFill>
          <a:ln w="9525" cap="flat" cmpd="sng">
            <a:solidFill>
              <a:srgbClr val="E132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00" name="Google Shape;200;gdbedab8a05_0_226"/>
          <p:cNvSpPr txBox="1"/>
          <p:nvPr/>
        </p:nvSpPr>
        <p:spPr>
          <a:xfrm>
            <a:off x="156994" y="4658588"/>
            <a:ext cx="1322325" cy="4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de" sz="1900">
                <a:solidFill>
                  <a:schemeClr val="lt1"/>
                </a:solidFill>
              </a:rPr>
              <a:t>Challenge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/>
          <p:nvPr/>
        </p:nvSpPr>
        <p:spPr>
          <a:xfrm>
            <a:off x="0" y="1123950"/>
            <a:ext cx="4287825" cy="3473775"/>
          </a:xfrm>
          <a:prstGeom prst="homePlate">
            <a:avLst>
              <a:gd name="adj" fmla="val 1752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06" name="Google Shape;206;p6"/>
          <p:cNvSpPr txBox="1">
            <a:spLocks noGrp="1"/>
          </p:cNvSpPr>
          <p:nvPr>
            <p:ph type="body" idx="1"/>
          </p:nvPr>
        </p:nvSpPr>
        <p:spPr>
          <a:xfrm>
            <a:off x="4410263" y="1267800"/>
            <a:ext cx="5015925" cy="36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r>
              <a:rPr lang="de" sz="1700" dirty="0"/>
              <a:t>Fazit</a:t>
            </a:r>
            <a:endParaRPr sz="170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de" sz="1400" b="0" dirty="0">
                <a:solidFill>
                  <a:srgbClr val="000000"/>
                </a:solidFill>
              </a:rPr>
              <a:t>Weiterentwicklung von Sprachmodellen mit Fokus auf Anforderungen des journalistischen Erzählens</a:t>
            </a:r>
            <a:endParaRPr sz="1400" dirty="0"/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de" sz="1400" dirty="0"/>
              <a:t>Komplexitätsgrad der Inhalte</a:t>
            </a:r>
            <a:endParaRPr sz="1400" dirty="0"/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de" sz="1400" dirty="0"/>
              <a:t>Tonalität</a:t>
            </a:r>
            <a:endParaRPr sz="1400" dirty="0"/>
          </a:p>
          <a:p>
            <a:pPr>
              <a:lnSpc>
                <a:spcPct val="90000"/>
              </a:lnSpc>
            </a:pPr>
            <a:r>
              <a:rPr lang="de" sz="1400" b="0" dirty="0">
                <a:solidFill>
                  <a:srgbClr val="000000"/>
                </a:solidFill>
              </a:rPr>
              <a:t>Entwicklung visueller Sprachmodelle</a:t>
            </a:r>
            <a:endParaRPr sz="1400" b="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de" sz="1400" dirty="0"/>
              <a:t>Bildsprache, Formsprache, Dramaturgie</a:t>
            </a:r>
            <a:endParaRPr sz="1400" dirty="0"/>
          </a:p>
          <a:p>
            <a:pPr>
              <a:lnSpc>
                <a:spcPct val="90000"/>
              </a:lnSpc>
              <a:buClr>
                <a:schemeClr val="dk1"/>
              </a:buClr>
            </a:pPr>
            <a:r>
              <a:rPr lang="de" sz="1400" b="0" dirty="0">
                <a:solidFill>
                  <a:schemeClr val="dk1"/>
                </a:solidFill>
              </a:rPr>
              <a:t>Entwicklung </a:t>
            </a:r>
            <a:r>
              <a:rPr lang="de" sz="1400" b="0" dirty="0" smtClean="0">
                <a:solidFill>
                  <a:schemeClr val="dk1"/>
                </a:solidFill>
              </a:rPr>
              <a:t>crossmedialer </a:t>
            </a:r>
            <a:r>
              <a:rPr lang="de" sz="1400" b="0" dirty="0">
                <a:solidFill>
                  <a:schemeClr val="dk1"/>
                </a:solidFill>
              </a:rPr>
              <a:t>Ansätze für Contentgenerierung/-modifikation</a:t>
            </a:r>
            <a:endParaRPr sz="1400" b="0" dirty="0">
              <a:solidFill>
                <a:schemeClr val="dk1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</a:pPr>
            <a:r>
              <a:rPr lang="de" sz="1400" b="0" dirty="0">
                <a:solidFill>
                  <a:schemeClr val="dk1"/>
                </a:solidFill>
              </a:rPr>
              <a:t>Entwicklung von Faktizitäts- und Logizitätsmechanismen</a:t>
            </a:r>
            <a:endParaRPr sz="1400" b="0" dirty="0">
              <a:solidFill>
                <a:schemeClr val="dk1"/>
              </a:solidFill>
            </a:endParaRP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de" sz="1400" dirty="0"/>
              <a:t>Plausibilitätscheck für generierte/modifizierte Inhalte</a:t>
            </a:r>
            <a:endParaRPr sz="1400" dirty="0"/>
          </a:p>
          <a:p>
            <a:pPr marL="685800" indent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  <a:p>
            <a:pPr marL="685800" indent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7" name="Google Shape;207;p6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19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08" name="Google Shape;208;p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>
                <a:solidFill>
                  <a:schemeClr val="dk1"/>
                </a:solidFill>
              </a:rPr>
              <a:t>Contentgenerierung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927356" y="1267800"/>
            <a:ext cx="2572650" cy="2306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" sz="1700" b="1" dirty="0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rPr>
              <a:t>Problemstellung</a:t>
            </a:r>
            <a:endParaRPr sz="17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2000"/>
              <a:buFont typeface="Corbel"/>
              <a:buChar char="●"/>
            </a:pPr>
            <a:r>
              <a:rPr lang="de" sz="15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Spezifische Anforderungen der journalistischen Content-Generierung </a:t>
            </a:r>
            <a:endParaRPr sz="15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028700" lvl="2" indent="-266700">
              <a:lnSpc>
                <a:spcPct val="90000"/>
              </a:lnSpc>
              <a:buClr>
                <a:srgbClr val="888888"/>
              </a:buClr>
              <a:buSzPts val="2000"/>
              <a:buFont typeface="Corbel"/>
              <a:buChar char="■"/>
            </a:pPr>
            <a:r>
              <a:rPr lang="de" sz="15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narrativ statt deskriptiv </a:t>
            </a:r>
            <a:endParaRPr sz="15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028700" lvl="2" indent="-266700">
              <a:lnSpc>
                <a:spcPct val="90000"/>
              </a:lnSpc>
              <a:buClr>
                <a:srgbClr val="888888"/>
              </a:buClr>
              <a:buSzPts val="2000"/>
              <a:buFont typeface="Corbel"/>
              <a:buChar char="■"/>
            </a:pPr>
            <a:r>
              <a:rPr lang="de" sz="15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faktentreu</a:t>
            </a:r>
            <a:endParaRPr sz="15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028700" lvl="2" indent="-266700">
              <a:lnSpc>
                <a:spcPct val="90000"/>
              </a:lnSpc>
              <a:buClr>
                <a:srgbClr val="888888"/>
              </a:buClr>
              <a:buSzPts val="2000"/>
              <a:buFont typeface="Corbel"/>
              <a:buChar char="■"/>
            </a:pPr>
            <a:r>
              <a:rPr lang="de" sz="15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multiformal</a:t>
            </a:r>
            <a:endParaRPr sz="1500" dirty="0"/>
          </a:p>
        </p:txBody>
      </p:sp>
      <p:sp>
        <p:nvSpPr>
          <p:cNvPr id="210" name="Google Shape;210;p6"/>
          <p:cNvSpPr/>
          <p:nvPr/>
        </p:nvSpPr>
        <p:spPr>
          <a:xfrm>
            <a:off x="0" y="4597725"/>
            <a:ext cx="1759500" cy="548775"/>
          </a:xfrm>
          <a:prstGeom prst="homePlate">
            <a:avLst>
              <a:gd name="adj" fmla="val 30638"/>
            </a:avLst>
          </a:prstGeom>
          <a:solidFill>
            <a:srgbClr val="E1320F"/>
          </a:solidFill>
          <a:ln w="9525" cap="flat" cmpd="sng">
            <a:solidFill>
              <a:srgbClr val="E132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11" name="Google Shape;211;p6"/>
          <p:cNvSpPr txBox="1"/>
          <p:nvPr/>
        </p:nvSpPr>
        <p:spPr>
          <a:xfrm>
            <a:off x="156994" y="4658588"/>
            <a:ext cx="1322325" cy="4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de" sz="1900">
                <a:solidFill>
                  <a:schemeClr val="lt1"/>
                </a:solidFill>
              </a:rPr>
              <a:t>Challenge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bedab8a05_0_226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2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9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/>
              <a:t>AI.AT.Media: Ziele der Studie </a:t>
            </a:r>
            <a:endParaRPr sz="2300" dirty="0"/>
          </a:p>
        </p:txBody>
      </p:sp>
      <p:sp>
        <p:nvSpPr>
          <p:cNvPr id="198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866381" y="975702"/>
            <a:ext cx="7858219" cy="3827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fontAlgn="base"/>
            <a:r>
              <a:rPr lang="de-DE" sz="1400" b="0" dirty="0" smtClean="0"/>
              <a:t>Überblick </a:t>
            </a:r>
            <a:r>
              <a:rPr lang="de-DE" sz="1400" b="0" dirty="0"/>
              <a:t>über den nationalen und internationalen Forschungsstand </a:t>
            </a:r>
            <a:r>
              <a:rPr lang="de-DE" sz="1400" b="0" dirty="0" smtClean="0"/>
              <a:t>zum Themenfeld Künstliche Intelligenz sowie </a:t>
            </a:r>
            <a:r>
              <a:rPr lang="de-DE" sz="1400" b="0" dirty="0"/>
              <a:t>bereits eingesetzte Anwendungen im Medienbereich</a:t>
            </a:r>
          </a:p>
          <a:p>
            <a:pPr fontAlgn="base"/>
            <a:r>
              <a:rPr lang="de-DE" sz="1400" b="0" dirty="0" smtClean="0"/>
              <a:t>Identifikation </a:t>
            </a:r>
            <a:r>
              <a:rPr lang="de-DE" sz="1400" b="0" dirty="0"/>
              <a:t>von </a:t>
            </a:r>
            <a:r>
              <a:rPr lang="de-DE" sz="1400" b="0" dirty="0" smtClean="0"/>
              <a:t>anstehenden </a:t>
            </a:r>
            <a:r>
              <a:rPr lang="de-DE" sz="1400" b="0" dirty="0"/>
              <a:t>F&amp;E-Herausforderungen</a:t>
            </a:r>
          </a:p>
          <a:p>
            <a:pPr fontAlgn="base"/>
            <a:r>
              <a:rPr lang="de-DE" sz="1400" b="0" dirty="0" smtClean="0"/>
              <a:t>Ableitung </a:t>
            </a:r>
            <a:r>
              <a:rPr lang="de-DE" sz="1400" b="0" dirty="0"/>
              <a:t>von Handlungsempfehlungen</a:t>
            </a:r>
          </a:p>
          <a:p>
            <a:r>
              <a:rPr lang="de-DE" sz="1400" b="0" dirty="0" smtClean="0"/>
              <a:t>Wissenstransfer </a:t>
            </a:r>
            <a:r>
              <a:rPr lang="de-DE" sz="1400" b="0" dirty="0"/>
              <a:t>und Vernetzung der Akteure</a:t>
            </a:r>
          </a:p>
          <a:p>
            <a:pPr indent="-171450">
              <a:lnSpc>
                <a:spcPct val="90000"/>
              </a:lnSpc>
              <a:buNone/>
            </a:pPr>
            <a:endParaRPr sz="1700" dirty="0"/>
          </a:p>
        </p:txBody>
      </p:sp>
    </p:spTree>
    <p:extLst>
      <p:ext uri="{BB962C8B-B14F-4D97-AF65-F5344CB8AC3E}">
        <p14:creationId xmlns:p14="http://schemas.microsoft.com/office/powerpoint/2010/main" val="19539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d93fd5d69_1_0"/>
          <p:cNvSpPr/>
          <p:nvPr/>
        </p:nvSpPr>
        <p:spPr>
          <a:xfrm>
            <a:off x="0" y="1123950"/>
            <a:ext cx="4562325" cy="3473775"/>
          </a:xfrm>
          <a:prstGeom prst="homePlate">
            <a:avLst>
              <a:gd name="adj" fmla="val 1752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17" name="Google Shape;217;gdd93fd5d69_1_0"/>
          <p:cNvSpPr txBox="1">
            <a:spLocks noGrp="1"/>
          </p:cNvSpPr>
          <p:nvPr>
            <p:ph type="body" idx="1"/>
          </p:nvPr>
        </p:nvSpPr>
        <p:spPr>
          <a:xfrm>
            <a:off x="906863" y="1310906"/>
            <a:ext cx="3957300" cy="36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" sz="1700"/>
              <a:t>Problemstellung</a:t>
            </a:r>
            <a:endParaRPr sz="1700" dirty="0"/>
          </a:p>
          <a:p>
            <a:pPr>
              <a:buClr>
                <a:schemeClr val="dk1"/>
              </a:buClr>
            </a:pPr>
            <a:r>
              <a:rPr lang="de" b="0">
                <a:solidFill>
                  <a:schemeClr val="dk1"/>
                </a:solidFill>
              </a:rPr>
              <a:t>Situatives Matching von Inhalt/Konsumsituation benötigt neue Recommendation-Verfahren</a:t>
            </a:r>
            <a:endParaRPr b="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de" b="0">
                <a:solidFill>
                  <a:schemeClr val="dk1"/>
                </a:solidFill>
              </a:rPr>
              <a:t>Keine Role Models für algorithmische Personalisierung im Medienkontext</a:t>
            </a:r>
            <a:endParaRPr b="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de" b="0">
                <a:solidFill>
                  <a:schemeClr val="dk1"/>
                </a:solidFill>
              </a:rPr>
              <a:t>Datensets aus der Medienanalytics zu klein</a:t>
            </a:r>
            <a:endParaRPr b="0" dirty="0">
              <a:solidFill>
                <a:schemeClr val="dk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b="0" dirty="0">
              <a:solidFill>
                <a:schemeClr val="dk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b="0" dirty="0"/>
          </a:p>
        </p:txBody>
      </p:sp>
      <p:sp>
        <p:nvSpPr>
          <p:cNvPr id="218" name="Google Shape;218;gdd93fd5d69_1_0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20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19" name="Google Shape;219;gdd93fd5d69_1_0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>
                <a:solidFill>
                  <a:schemeClr val="dk1"/>
                </a:solidFill>
              </a:rPr>
              <a:t>Tailor Made News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220" name="Google Shape;220;gdd93fd5d69_1_0"/>
          <p:cNvSpPr txBox="1"/>
          <p:nvPr/>
        </p:nvSpPr>
        <p:spPr>
          <a:xfrm>
            <a:off x="4640681" y="1254825"/>
            <a:ext cx="4383225" cy="333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de" sz="1700" b="1" dirty="0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rPr>
              <a:t>Fazit</a:t>
            </a:r>
            <a:endParaRPr sz="1700" b="1" dirty="0">
              <a:solidFill>
                <a:srgbClr val="00315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ts val="20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Gemeinsame Projekte im Bereich datengetriebene Nutzerforschung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115000"/>
              </a:lnSpc>
              <a:buClr>
                <a:schemeClr val="dk1"/>
              </a:buClr>
              <a:buSzPts val="20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Übersetzung von journalistischen Kriterien der </a:t>
            </a:r>
            <a:r>
              <a:rPr lang="de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Kuratierung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in Metadaten und Code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115000"/>
              </a:lnSpc>
              <a:buClr>
                <a:schemeClr val="dk1"/>
              </a:buClr>
              <a:buSzPts val="20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Erforschung von push basierten </a:t>
            </a:r>
            <a:r>
              <a:rPr lang="de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Recommender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-Systemen auf mobilen Devices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115000"/>
              </a:lnSpc>
              <a:buClr>
                <a:schemeClr val="dk1"/>
              </a:buClr>
              <a:buSzPts val="2000"/>
              <a:buFont typeface="Corbel"/>
              <a:buChar char="●"/>
            </a:pPr>
            <a:r>
              <a:rPr lang="de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Testlabs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zur Ermittlung des Potenzials von </a:t>
            </a:r>
            <a:r>
              <a:rPr lang="de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Synthetic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Media mit Blick auf unterschiedlich Gruppen von </a:t>
            </a:r>
            <a:r>
              <a:rPr lang="de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RezipientInnen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66700">
              <a:lnSpc>
                <a:spcPct val="115000"/>
              </a:lnSpc>
              <a:buClr>
                <a:schemeClr val="dk1"/>
              </a:buClr>
              <a:buSzPts val="20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Entwicklung von Design-Prinzipien zur Steuerung von Personalisierungsalgorithmen durch den Nutzer</a:t>
            </a:r>
            <a:endParaRPr sz="1400" dirty="0"/>
          </a:p>
        </p:txBody>
      </p:sp>
      <p:sp>
        <p:nvSpPr>
          <p:cNvPr id="221" name="Google Shape;221;gdd93fd5d69_1_0"/>
          <p:cNvSpPr/>
          <p:nvPr/>
        </p:nvSpPr>
        <p:spPr>
          <a:xfrm>
            <a:off x="0" y="4597725"/>
            <a:ext cx="1759500" cy="548775"/>
          </a:xfrm>
          <a:prstGeom prst="homePlate">
            <a:avLst>
              <a:gd name="adj" fmla="val 30638"/>
            </a:avLst>
          </a:prstGeom>
          <a:solidFill>
            <a:srgbClr val="E1320F"/>
          </a:solidFill>
          <a:ln w="9525" cap="flat" cmpd="sng">
            <a:solidFill>
              <a:srgbClr val="E132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22" name="Google Shape;222;gdd93fd5d69_1_0"/>
          <p:cNvSpPr txBox="1"/>
          <p:nvPr/>
        </p:nvSpPr>
        <p:spPr>
          <a:xfrm>
            <a:off x="156994" y="4658588"/>
            <a:ext cx="1322325" cy="4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de" sz="1900">
                <a:solidFill>
                  <a:schemeClr val="lt1"/>
                </a:solidFill>
              </a:rPr>
              <a:t>Challenge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d93fd5d69_1_5"/>
          <p:cNvSpPr/>
          <p:nvPr/>
        </p:nvSpPr>
        <p:spPr>
          <a:xfrm>
            <a:off x="-503156" y="1297556"/>
            <a:ext cx="4562325" cy="3473775"/>
          </a:xfrm>
          <a:prstGeom prst="homePlate">
            <a:avLst>
              <a:gd name="adj" fmla="val 1752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28" name="Google Shape;228;gdd93fd5d69_1_5"/>
          <p:cNvSpPr txBox="1">
            <a:spLocks noGrp="1"/>
          </p:cNvSpPr>
          <p:nvPr>
            <p:ph type="body" idx="1"/>
          </p:nvPr>
        </p:nvSpPr>
        <p:spPr>
          <a:xfrm>
            <a:off x="4220100" y="1155769"/>
            <a:ext cx="4923900" cy="334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685800" indent="0">
              <a:lnSpc>
                <a:spcPct val="90000"/>
              </a:lnSpc>
              <a:buNone/>
            </a:pPr>
            <a:endParaRPr sz="1700" dirty="0"/>
          </a:p>
          <a:p>
            <a:pPr marL="0" indent="0">
              <a:lnSpc>
                <a:spcPct val="90000"/>
              </a:lnSpc>
              <a:buNone/>
            </a:pPr>
            <a:r>
              <a:rPr lang="de" sz="1700" dirty="0"/>
              <a:t>Fazit</a:t>
            </a:r>
            <a:endParaRPr sz="1700" dirty="0"/>
          </a:p>
          <a:p>
            <a:pPr indent="-257175">
              <a:buClr>
                <a:schemeClr val="dk1"/>
              </a:buClr>
              <a:buSzPts val="1800"/>
            </a:pPr>
            <a:r>
              <a:rPr lang="de" sz="1400" b="0" dirty="0">
                <a:solidFill>
                  <a:schemeClr val="dk1"/>
                </a:solidFill>
              </a:rPr>
              <a:t>Kontextualisierung von unstrukturiert erfassten Informationen</a:t>
            </a:r>
            <a:endParaRPr sz="1400" b="0" dirty="0">
              <a:solidFill>
                <a:schemeClr val="dk1"/>
              </a:solidFill>
            </a:endParaRPr>
          </a:p>
          <a:p>
            <a:pPr indent="-257175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" sz="1400" b="0" dirty="0">
                <a:solidFill>
                  <a:schemeClr val="dk1"/>
                </a:solidFill>
              </a:rPr>
              <a:t>Berücksichtigung journalistischer Relevanzkriterien</a:t>
            </a:r>
            <a:endParaRPr sz="1400" b="0" dirty="0">
              <a:solidFill>
                <a:schemeClr val="dk1"/>
              </a:solidFill>
            </a:endParaRPr>
          </a:p>
          <a:p>
            <a:pPr indent="-257175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" sz="1400" b="0" dirty="0" err="1">
                <a:solidFill>
                  <a:schemeClr val="dk1"/>
                </a:solidFill>
              </a:rPr>
              <a:t>Recommendation</a:t>
            </a:r>
            <a:r>
              <a:rPr lang="de" sz="1400" b="0" dirty="0">
                <a:solidFill>
                  <a:schemeClr val="dk1"/>
                </a:solidFill>
              </a:rPr>
              <a:t> </a:t>
            </a:r>
            <a:r>
              <a:rPr lang="de" sz="1400" b="0" dirty="0" err="1">
                <a:solidFill>
                  <a:schemeClr val="dk1"/>
                </a:solidFill>
              </a:rPr>
              <a:t>Engines</a:t>
            </a:r>
            <a:r>
              <a:rPr lang="de" sz="1400" b="0" dirty="0">
                <a:solidFill>
                  <a:schemeClr val="dk1"/>
                </a:solidFill>
              </a:rPr>
              <a:t> mit Fokus auf journalistisch verwertbare Inhalte</a:t>
            </a:r>
            <a:endParaRPr sz="1400" b="0" dirty="0">
              <a:solidFill>
                <a:schemeClr val="dk1"/>
              </a:solidFill>
            </a:endParaRPr>
          </a:p>
          <a:p>
            <a:pPr indent="-257175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" sz="1400" b="0" dirty="0" smtClean="0">
                <a:solidFill>
                  <a:schemeClr val="dk1"/>
                </a:solidFill>
              </a:rPr>
              <a:t>Nachvollziehbarkeit </a:t>
            </a:r>
            <a:r>
              <a:rPr lang="de" sz="1400" b="0" dirty="0">
                <a:solidFill>
                  <a:schemeClr val="dk1"/>
                </a:solidFill>
              </a:rPr>
              <a:t>von Quellen und Empfehlungen sowie Verwertung derselben</a:t>
            </a:r>
            <a:endParaRPr sz="1400" b="0" dirty="0">
              <a:solidFill>
                <a:schemeClr val="dk1"/>
              </a:solidFill>
            </a:endParaRPr>
          </a:p>
          <a:p>
            <a:pPr indent="-257175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de" sz="1400" b="0" dirty="0">
                <a:solidFill>
                  <a:schemeClr val="dk1"/>
                </a:solidFill>
              </a:rPr>
              <a:t>Content-Zusammenfassung und -verdichtung auf Basis vorhandener, verifizierter Informationen</a:t>
            </a:r>
            <a:endParaRPr sz="1400" b="0" dirty="0">
              <a:solidFill>
                <a:schemeClr val="dk1"/>
              </a:solidFill>
            </a:endParaRPr>
          </a:p>
        </p:txBody>
      </p:sp>
      <p:sp>
        <p:nvSpPr>
          <p:cNvPr id="229" name="Google Shape;229;gdd93fd5d69_1_5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21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30" name="Google Shape;230;gdd93fd5d69_1_5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>
                <a:solidFill>
                  <a:schemeClr val="dk1"/>
                </a:solidFill>
              </a:rPr>
              <a:t>Digitale Assistenz für spezifische journalistische Anforderungen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231" name="Google Shape;231;gdd93fd5d69_1_5"/>
          <p:cNvSpPr txBox="1"/>
          <p:nvPr/>
        </p:nvSpPr>
        <p:spPr>
          <a:xfrm>
            <a:off x="921038" y="1442531"/>
            <a:ext cx="2471175" cy="297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ts val="1100"/>
            </a:pPr>
            <a:r>
              <a:rPr lang="de" sz="1700" b="1" dirty="0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rPr>
              <a:t>Problemstellung </a:t>
            </a:r>
            <a:endParaRPr sz="1700" b="1" dirty="0">
              <a:solidFill>
                <a:srgbClr val="003154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57175">
              <a:lnSpc>
                <a:spcPct val="115000"/>
              </a:lnSpc>
              <a:spcBef>
                <a:spcPts val="750"/>
              </a:spcBef>
              <a:buClr>
                <a:schemeClr val="dk1"/>
              </a:buClr>
              <a:buSzPts val="18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Wissensmanagement, -kontextualisierung und -bereitstellung für journalistische </a:t>
            </a:r>
            <a:r>
              <a:rPr lang="de" sz="14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Use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Cases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342900" indent="-257175">
              <a:lnSpc>
                <a:spcPct val="115000"/>
              </a:lnSpc>
              <a:buClr>
                <a:schemeClr val="dk1"/>
              </a:buClr>
              <a:buSzPts val="1800"/>
              <a:buFont typeface="Corbel"/>
              <a:buChar char="●"/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Erfassung, Verarbeitung und Empfehlung von verifizierten und transparenten Informationen und Quellen 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endParaRPr dirty="0"/>
          </a:p>
        </p:txBody>
      </p:sp>
      <p:sp>
        <p:nvSpPr>
          <p:cNvPr id="232" name="Google Shape;232;gdd93fd5d69_1_5"/>
          <p:cNvSpPr/>
          <p:nvPr/>
        </p:nvSpPr>
        <p:spPr>
          <a:xfrm>
            <a:off x="0" y="4597725"/>
            <a:ext cx="1759500" cy="548775"/>
          </a:xfrm>
          <a:prstGeom prst="homePlate">
            <a:avLst>
              <a:gd name="adj" fmla="val 30638"/>
            </a:avLst>
          </a:prstGeom>
          <a:solidFill>
            <a:srgbClr val="E1320F"/>
          </a:solidFill>
          <a:ln w="9525" cap="flat" cmpd="sng">
            <a:solidFill>
              <a:srgbClr val="E1320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33" name="Google Shape;233;gdd93fd5d69_1_5"/>
          <p:cNvSpPr txBox="1"/>
          <p:nvPr/>
        </p:nvSpPr>
        <p:spPr>
          <a:xfrm>
            <a:off x="156994" y="4658588"/>
            <a:ext cx="1322325" cy="42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de" sz="1900">
                <a:solidFill>
                  <a:schemeClr val="lt1"/>
                </a:solidFill>
              </a:rPr>
              <a:t>Challenge</a:t>
            </a:r>
            <a:endParaRPr sz="19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d93fd5d69_2_0"/>
          <p:cNvSpPr txBox="1"/>
          <p:nvPr/>
        </p:nvSpPr>
        <p:spPr>
          <a:xfrm>
            <a:off x="1114429" y="2399850"/>
            <a:ext cx="3115125" cy="55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de" sz="23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Ableitung</a:t>
            </a:r>
            <a:endParaRPr sz="2300" dirty="0"/>
          </a:p>
        </p:txBody>
      </p:sp>
      <p:pic>
        <p:nvPicPr>
          <p:cNvPr id="240" name="Google Shape;240;gdd93fd5d69_2_0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31315" y="701816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dd93fd5d69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0768" y="720169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dd93fd5d69_2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10" y="720169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gdd93fd5d69_2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88" y="250350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d93fd5d69_2_19"/>
          <p:cNvSpPr/>
          <p:nvPr/>
        </p:nvSpPr>
        <p:spPr>
          <a:xfrm rot="5400000">
            <a:off x="2701948" y="2237272"/>
            <a:ext cx="3743105" cy="1774350"/>
          </a:xfrm>
          <a:prstGeom prst="homePlate">
            <a:avLst>
              <a:gd name="adj" fmla="val 21430"/>
            </a:avLst>
          </a:prstGeom>
          <a:solidFill>
            <a:srgbClr val="91C88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66" name="Google Shape;266;gdd93fd5d69_2_19"/>
          <p:cNvSpPr/>
          <p:nvPr/>
        </p:nvSpPr>
        <p:spPr>
          <a:xfrm rot="5400000">
            <a:off x="870690" y="2237273"/>
            <a:ext cx="3743108" cy="1774350"/>
          </a:xfrm>
          <a:prstGeom prst="homePlate">
            <a:avLst>
              <a:gd name="adj" fmla="val 21372"/>
            </a:avLst>
          </a:prstGeom>
          <a:solidFill>
            <a:srgbClr val="CFDA5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67" name="Google Shape;267;gdd93fd5d69_2_19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23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68" name="Google Shape;268;gdd93fd5d69_2_19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 smtClean="0">
                <a:solidFill>
                  <a:schemeClr val="dk1"/>
                </a:solidFill>
              </a:rPr>
              <a:t>Handlungsempfehlungen</a:t>
            </a:r>
            <a:endParaRPr sz="2300" dirty="0">
              <a:solidFill>
                <a:schemeClr val="dk1"/>
              </a:solidFill>
            </a:endParaRPr>
          </a:p>
        </p:txBody>
      </p:sp>
      <p:sp>
        <p:nvSpPr>
          <p:cNvPr id="269" name="Google Shape;269;gdd93fd5d69_2_19"/>
          <p:cNvSpPr/>
          <p:nvPr/>
        </p:nvSpPr>
        <p:spPr>
          <a:xfrm rot="5400000">
            <a:off x="-949686" y="2201511"/>
            <a:ext cx="3671584" cy="1774350"/>
          </a:xfrm>
          <a:prstGeom prst="homePlate">
            <a:avLst>
              <a:gd name="adj" fmla="val 18222"/>
            </a:avLst>
          </a:prstGeom>
          <a:solidFill>
            <a:srgbClr val="FFDE5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70" name="Google Shape;270;gdd93fd5d69_2_19"/>
          <p:cNvSpPr txBox="1"/>
          <p:nvPr/>
        </p:nvSpPr>
        <p:spPr>
          <a:xfrm>
            <a:off x="232031" y="1329638"/>
            <a:ext cx="1308150" cy="243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Datenraum “Medien”</a:t>
            </a:r>
            <a:endParaRPr sz="16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national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Abstimmung/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Beiträge 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European Data Spaces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endParaRPr dirty="0"/>
          </a:p>
        </p:txBody>
      </p:sp>
      <p:sp>
        <p:nvSpPr>
          <p:cNvPr id="271" name="Google Shape;271;gdd93fd5d69_2_19"/>
          <p:cNvSpPr txBox="1"/>
          <p:nvPr/>
        </p:nvSpPr>
        <p:spPr>
          <a:xfrm>
            <a:off x="2041181" y="1329638"/>
            <a:ext cx="1487025" cy="2969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" sz="1700" b="1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Konsortium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Interdisziplinär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de"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-DE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Projektgröße</a:t>
            </a:r>
            <a:endParaRPr lang="de-DE" sz="1600" b="1" dirty="0">
              <a:solidFill>
                <a:srgbClr val="003154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5000"/>
              </a:lnSpc>
            </a:pPr>
            <a:r>
              <a:rPr lang="de-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Nachfrage nach kleinen, kurzdauernden Projektformaten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Google Shape;272;gdd93fd5d69_2_19"/>
          <p:cNvSpPr txBox="1"/>
          <p:nvPr/>
        </p:nvSpPr>
        <p:spPr>
          <a:xfrm>
            <a:off x="3745725" y="1329638"/>
            <a:ext cx="1687500" cy="3537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Begleitforschung</a:t>
            </a:r>
            <a:endParaRPr sz="1600" b="1" dirty="0">
              <a:solidFill>
                <a:srgbClr val="003154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Code of Conduct         für AI-Nutzung in </a:t>
            </a: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Medienunter-nehmen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Bottom up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Abstimmungen mit europäischen Initiativen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Rechtliche Betrachtungen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endParaRPr dirty="0"/>
          </a:p>
        </p:txBody>
      </p:sp>
      <p:sp>
        <p:nvSpPr>
          <p:cNvPr id="273" name="Google Shape;273;gdd93fd5d69_2_19"/>
          <p:cNvSpPr/>
          <p:nvPr/>
        </p:nvSpPr>
        <p:spPr>
          <a:xfrm rot="5400000">
            <a:off x="4533203" y="2237273"/>
            <a:ext cx="3743108" cy="1774350"/>
          </a:xfrm>
          <a:prstGeom prst="homePlate">
            <a:avLst>
              <a:gd name="adj" fmla="val 22060"/>
            </a:avLst>
          </a:prstGeom>
          <a:solidFill>
            <a:srgbClr val="7FC0C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74" name="Google Shape;274;gdd93fd5d69_2_19"/>
          <p:cNvSpPr/>
          <p:nvPr/>
        </p:nvSpPr>
        <p:spPr>
          <a:xfrm rot="5400000">
            <a:off x="6364460" y="2237272"/>
            <a:ext cx="3743106" cy="1774350"/>
          </a:xfrm>
          <a:prstGeom prst="homePlate">
            <a:avLst>
              <a:gd name="adj" fmla="val 22053"/>
            </a:avLst>
          </a:prstGeom>
          <a:solidFill>
            <a:srgbClr val="82A9D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275" name="Google Shape;275;gdd93fd5d69_2_19"/>
          <p:cNvSpPr txBox="1"/>
          <p:nvPr/>
        </p:nvSpPr>
        <p:spPr>
          <a:xfrm>
            <a:off x="5618794" y="1329638"/>
            <a:ext cx="1687500" cy="196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</a:pPr>
            <a:r>
              <a:rPr lang="de" sz="16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Kommunikation</a:t>
            </a:r>
            <a:endParaRPr sz="16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positive Beispiele für AI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Best Practice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0000"/>
              </a:lnSpc>
            </a:pP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Vernetzung</a:t>
            </a:r>
            <a:endParaRPr sz="14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gdd93fd5d69_2_19"/>
          <p:cNvSpPr txBox="1"/>
          <p:nvPr/>
        </p:nvSpPr>
        <p:spPr>
          <a:xfrm>
            <a:off x="7638769" y="1329638"/>
            <a:ext cx="1487025" cy="214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de" sz="1600" b="1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Human-</a:t>
            </a:r>
            <a:endParaRPr sz="1600" b="1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5000"/>
              </a:lnSpc>
            </a:pPr>
            <a:r>
              <a:rPr lang="de" sz="1600" b="1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ressourcen</a:t>
            </a:r>
            <a:endParaRPr sz="1600" b="1" dirty="0" smtClean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>
              <a:lnSpc>
                <a:spcPct val="115000"/>
              </a:lnSpc>
            </a:pPr>
            <a:r>
              <a:rPr lang="de" sz="14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Input </a:t>
            </a: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für </a:t>
            </a:r>
            <a:b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de" sz="14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Unis &amp; FHs zur Gestaltung zukünftiger Lehrinhalte</a:t>
            </a:r>
            <a:endParaRPr sz="1700" b="1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dffe815a58_1_0"/>
          <p:cNvSpPr txBox="1">
            <a:spLocks noGrp="1"/>
          </p:cNvSpPr>
          <p:nvPr>
            <p:ph type="body" idx="1"/>
          </p:nvPr>
        </p:nvSpPr>
        <p:spPr>
          <a:xfrm>
            <a:off x="590231" y="1207163"/>
            <a:ext cx="7141500" cy="2935125"/>
          </a:xfrm>
          <a:prstGeom prst="rect">
            <a:avLst/>
          </a:prstGeom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sp>
        <p:nvSpPr>
          <p:cNvPr id="293" name="Google Shape;293;gdffe815a58_1_0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24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294" name="Google Shape;294;gdffe815a58_1_0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spcBef>
                <a:spcPts val="750"/>
              </a:spcBef>
            </a:pPr>
            <a:r>
              <a:rPr lang="de" sz="2300">
                <a:solidFill>
                  <a:schemeClr val="dk1"/>
                </a:solidFill>
              </a:rPr>
              <a:t>Projekteam</a:t>
            </a:r>
            <a:endParaRPr sz="2300" dirty="0">
              <a:solidFill>
                <a:schemeClr val="dk1"/>
              </a:solidFill>
            </a:endParaRPr>
          </a:p>
        </p:txBody>
      </p:sp>
      <p:pic>
        <p:nvPicPr>
          <p:cNvPr id="295" name="Google Shape;295;gdffe815a58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457" y="925163"/>
            <a:ext cx="5653069" cy="366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31315" y="701816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0768" y="720169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10" y="720169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88" y="250350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BF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bedab8a05_0_10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3</a:t>
            </a:fld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07" name="Google Shape;107;gdbedab8a05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994" y="0"/>
            <a:ext cx="7578950" cy="5029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dbedab8a05_0_10"/>
          <p:cNvSpPr txBox="1"/>
          <p:nvPr/>
        </p:nvSpPr>
        <p:spPr>
          <a:xfrm>
            <a:off x="1343025" y="4887319"/>
            <a:ext cx="6457950" cy="30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de">
                <a:latin typeface="Calibri"/>
                <a:ea typeface="Calibri"/>
                <a:cs typeface="Calibri"/>
                <a:sym typeface="Calibri"/>
              </a:rPr>
              <a:t>AI.AT. Media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1183725" y="2390962"/>
            <a:ext cx="3037050" cy="1196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28575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SzPts val="3000"/>
            </a:pPr>
            <a:r>
              <a:rPr lang="de" sz="2300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Was verbinden User mit KI im Medienbereich </a:t>
            </a:r>
            <a:endParaRPr sz="2300" dirty="0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r="14777" b="22094"/>
          <a:stretch/>
        </p:blipFill>
        <p:spPr>
          <a:xfrm>
            <a:off x="7231315" y="701816"/>
            <a:ext cx="844430" cy="32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0768" y="720169"/>
            <a:ext cx="720413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310" y="720169"/>
            <a:ext cx="527494" cy="288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4388" y="250350"/>
            <a:ext cx="1967441" cy="70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bedab8a05_0_226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5</a:t>
            </a:fld>
            <a:endParaRPr sz="1100" b="1" dirty="0">
              <a:solidFill>
                <a:schemeClr val="dk1"/>
              </a:solidFill>
            </a:endParaRPr>
          </a:p>
        </p:txBody>
      </p:sp>
      <p:sp>
        <p:nvSpPr>
          <p:cNvPr id="195" name="Google Shape;195;gdbedab8a05_0_226"/>
          <p:cNvSpPr txBox="1">
            <a:spLocks noGrp="1"/>
          </p:cNvSpPr>
          <p:nvPr>
            <p:ph type="title"/>
          </p:nvPr>
        </p:nvSpPr>
        <p:spPr>
          <a:xfrm>
            <a:off x="837900" y="376388"/>
            <a:ext cx="7886700" cy="5487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r>
              <a:rPr lang="de" sz="2300" dirty="0"/>
              <a:t>Wie geht es </a:t>
            </a:r>
            <a:r>
              <a:rPr lang="de" sz="2300" dirty="0" smtClean="0"/>
              <a:t>UserInnen mit </a:t>
            </a:r>
            <a:r>
              <a:rPr lang="de" sz="2300" dirty="0" smtClean="0"/>
              <a:t>KI im Medienumfeld? </a:t>
            </a:r>
            <a:endParaRPr sz="2300" dirty="0"/>
          </a:p>
        </p:txBody>
      </p:sp>
      <p:sp>
        <p:nvSpPr>
          <p:cNvPr id="198" name="Google Shape;198;gdbedab8a05_0_226"/>
          <p:cNvSpPr txBox="1">
            <a:spLocks noGrp="1"/>
          </p:cNvSpPr>
          <p:nvPr>
            <p:ph type="body" idx="1"/>
          </p:nvPr>
        </p:nvSpPr>
        <p:spPr>
          <a:xfrm>
            <a:off x="715173" y="975703"/>
            <a:ext cx="8428827" cy="55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/>
          <a:p>
            <a:pPr marL="171450" indent="0">
              <a:lnSpc>
                <a:spcPct val="90000"/>
              </a:lnSpc>
              <a:buNone/>
            </a:pPr>
            <a:r>
              <a:rPr lang="de-DE" sz="1800" dirty="0" err="1" smtClean="0"/>
              <a:t>UserInnen</a:t>
            </a:r>
            <a:r>
              <a:rPr lang="de-DE" sz="1800" dirty="0" smtClean="0"/>
              <a:t>  sehen den Einsatz von KI im Medienbereich tendenziell kritisch. </a:t>
            </a:r>
            <a:endParaRPr sz="1800" dirty="0"/>
          </a:p>
        </p:txBody>
      </p:sp>
      <p:sp>
        <p:nvSpPr>
          <p:cNvPr id="5" name="Google Shape;198;gdbedab8a05_0_226"/>
          <p:cNvSpPr txBox="1">
            <a:spLocks/>
          </p:cNvSpPr>
          <p:nvPr/>
        </p:nvSpPr>
        <p:spPr>
          <a:xfrm>
            <a:off x="732740" y="1541882"/>
            <a:ext cx="3701362" cy="124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66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3154"/>
              </a:buClr>
              <a:buSzPts val="2000"/>
              <a:buFont typeface="Corbel"/>
              <a:buChar char="●"/>
              <a:defRPr sz="1500" b="1" i="0" u="none" strike="noStrike" cap="none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○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28700" marR="0" lvl="2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■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●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14500" marR="0" lvl="4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○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057400" marR="0" lvl="5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■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400300" marR="0" lvl="6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●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743200" marR="0" lvl="7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086100" marR="0" lvl="8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■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-171450">
              <a:lnSpc>
                <a:spcPct val="90000"/>
              </a:lnSpc>
              <a:buFont typeface="Corbel"/>
              <a:buNone/>
            </a:pPr>
            <a:r>
              <a:rPr lang="de-DE" sz="1700" dirty="0" smtClean="0"/>
              <a:t>Risiken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potenzielle </a:t>
            </a:r>
            <a:r>
              <a:rPr lang="de-DE" sz="1800" b="0" dirty="0"/>
              <a:t>Verzerrung der Berichterstattung </a:t>
            </a:r>
            <a:endParaRPr lang="de-DE" sz="1800" b="0" dirty="0" smtClean="0"/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Fehlerhafte KI führt zur Verbreitung von Falschinformation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KI kann keine lesenswerten Texte schreiben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KI kostet Arbeitsplätze</a:t>
            </a:r>
          </a:p>
          <a:p>
            <a:pPr marL="457200" indent="-285750">
              <a:lnSpc>
                <a:spcPct val="90000"/>
              </a:lnSpc>
            </a:pPr>
            <a:endParaRPr lang="de-DE" sz="1700" dirty="0"/>
          </a:p>
        </p:txBody>
      </p:sp>
      <p:sp>
        <p:nvSpPr>
          <p:cNvPr id="6" name="Google Shape;198;gdbedab8a05_0_226"/>
          <p:cNvSpPr txBox="1">
            <a:spLocks/>
          </p:cNvSpPr>
          <p:nvPr/>
        </p:nvSpPr>
        <p:spPr>
          <a:xfrm>
            <a:off x="4758751" y="1541032"/>
            <a:ext cx="4134937" cy="1241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81000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266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003154"/>
              </a:buClr>
              <a:buSzPts val="2000"/>
              <a:buFont typeface="Corbel"/>
              <a:buChar char="●"/>
              <a:defRPr sz="1500" b="1" i="0" u="none" strike="noStrike" cap="none">
                <a:solidFill>
                  <a:srgbClr val="003154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685800" marR="0" lvl="1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○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028700" marR="0" lvl="2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■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●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714500" marR="0" lvl="4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○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057400" marR="0" lvl="5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■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400300" marR="0" lvl="6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orbel"/>
              <a:buChar char="●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743200" marR="0" lvl="7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○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086100" marR="0" lvl="8" indent="-266700" algn="l" rtl="0">
              <a:lnSpc>
                <a:spcPct val="11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rbel"/>
              <a:buChar char="■"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-171450">
              <a:lnSpc>
                <a:spcPct val="90000"/>
              </a:lnSpc>
              <a:buFont typeface="Corbel"/>
              <a:buNone/>
            </a:pPr>
            <a:r>
              <a:rPr lang="de-DE" sz="1700" dirty="0" smtClean="0"/>
              <a:t>Chancen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KI </a:t>
            </a:r>
            <a:r>
              <a:rPr lang="de-DE" sz="1800" b="0" dirty="0"/>
              <a:t>kann große Datenmengen </a:t>
            </a:r>
            <a:r>
              <a:rPr lang="de-DE" sz="1800" b="0" dirty="0" smtClean="0"/>
              <a:t>verarbeiten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KI kann Infos schneller zielgerichtet verteilen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Manipulierte Bilder/Videos können leichter erkannt werden</a:t>
            </a:r>
          </a:p>
          <a:p>
            <a:pPr marL="457200" indent="-285750">
              <a:lnSpc>
                <a:spcPct val="90000"/>
              </a:lnSpc>
            </a:pPr>
            <a:r>
              <a:rPr lang="de-DE" sz="1800" b="0" dirty="0" smtClean="0"/>
              <a:t>Neue Themen können schneller identifiziert werden</a:t>
            </a:r>
            <a:endParaRPr lang="de-DE" sz="1800" b="0" dirty="0"/>
          </a:p>
        </p:txBody>
      </p:sp>
    </p:spTree>
    <p:extLst>
      <p:ext uri="{BB962C8B-B14F-4D97-AF65-F5344CB8AC3E}">
        <p14:creationId xmlns:p14="http://schemas.microsoft.com/office/powerpoint/2010/main" val="186401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8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6</a:t>
            </a:fld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532" y="0"/>
            <a:ext cx="75449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8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bedab8a05_0_241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7</a:t>
            </a:fld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20" name="Google Shape;120;gdbedab8a05_0_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433" y="1"/>
            <a:ext cx="75502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8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bedab8a05_0_246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8</a:t>
            </a:fld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26" name="Google Shape;126;gdbedab8a05_0_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216" y="1"/>
            <a:ext cx="770957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CE8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bedab8a05_0_250"/>
          <p:cNvSpPr txBox="1">
            <a:spLocks noGrp="1"/>
          </p:cNvSpPr>
          <p:nvPr>
            <p:ph type="sldNum" idx="12"/>
          </p:nvPr>
        </p:nvSpPr>
        <p:spPr>
          <a:xfrm>
            <a:off x="6902888" y="4869675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de" sz="1100" b="1">
                <a:solidFill>
                  <a:schemeClr val="dk1"/>
                </a:solidFill>
              </a:rPr>
              <a:pPr/>
              <a:t>9</a:t>
            </a:fld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32" name="Google Shape;132;gdbedab8a05_0_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38" y="0"/>
            <a:ext cx="773795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infache Strukturfolie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Bildschirmpräsentation (16:9)</PresentationFormat>
  <Paragraphs>223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 Neue</vt:lpstr>
      <vt:lpstr>Corbel</vt:lpstr>
      <vt:lpstr>Titelfolien</vt:lpstr>
      <vt:lpstr>Einfache Strukturfolien</vt:lpstr>
      <vt:lpstr>PowerPoint-Präsentation</vt:lpstr>
      <vt:lpstr>AI.AT.Media: Ziele der Studie </vt:lpstr>
      <vt:lpstr>PowerPoint-Präsentation</vt:lpstr>
      <vt:lpstr>PowerPoint-Präsentation</vt:lpstr>
      <vt:lpstr>Wie geht es UserInnen mit KI im Medienumfeld?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KI-Anwendungen mit hohem Potenzial</vt:lpstr>
      <vt:lpstr>KI-Anwendungen mit hohem Potenzial</vt:lpstr>
      <vt:lpstr>KI-Anwendungen mit hohem Potenzial</vt:lpstr>
      <vt:lpstr>KI-Anwendungen mit hohem Potenzial</vt:lpstr>
      <vt:lpstr>Medienrelevante KI-Kompetenzfelder in Österreich </vt:lpstr>
      <vt:lpstr>PowerPoint-Präsentation</vt:lpstr>
      <vt:lpstr>Lösungen für regionalspezifische KI-Werkzeuge</vt:lpstr>
      <vt:lpstr>Contentgenerierung</vt:lpstr>
      <vt:lpstr>Tailor Made News</vt:lpstr>
      <vt:lpstr>Digitale Assistenz für spezifische journalistische Anforderungen</vt:lpstr>
      <vt:lpstr>PowerPoint-Präsentation</vt:lpstr>
      <vt:lpstr>Handlungsempfehlungen</vt:lpstr>
      <vt:lpstr>Projekteam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Krawarik Verena</dc:creator>
  <cp:lastModifiedBy>Krawarik Verena</cp:lastModifiedBy>
  <cp:revision>22</cp:revision>
  <dcterms:modified xsi:type="dcterms:W3CDTF">2021-06-17T18:32:10Z</dcterms:modified>
</cp:coreProperties>
</file>